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B2B2B2"/>
    <a:srgbClr val="808000"/>
    <a:srgbClr val="008080"/>
    <a:srgbClr val="DDDDDD"/>
    <a:srgbClr val="669900"/>
    <a:srgbClr val="87C5CB"/>
    <a:srgbClr val="5BFFFF"/>
    <a:srgbClr val="D1F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8" d="100"/>
          <a:sy n="18" d="100"/>
        </p:scale>
        <p:origin x="1435" y="144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1541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0ED0789-0253-4D9F-9F8C-43AB8EE80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778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4B280C4-2618-4DD2-989F-6DA415C0DB01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80C80-D532-4989-B1B5-E5A8E6CDC5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55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58479-435D-42E5-92FA-70CA6B2F2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22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9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9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E4E2D-038F-4C33-A80F-A42A724A5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654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4204F-F400-433E-8CCB-933EA19BBA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50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34EAC-5327-4AA7-A963-10A7F56105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71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6DB83-DB5E-4B53-A9E8-B4F43CDA6B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22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FEF8B3-D401-4994-9BDD-30563D1448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77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15C1C-CBDF-4C5F-9FE4-A4A636C82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45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8966B-A693-4529-8506-53B5484CF4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72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33D6CB-C7F6-4286-9BD9-592082FC8C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6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38EDAF-BF17-416F-8CFB-23DE01715A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87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EB6A1-0148-4476-B418-89816D1E7A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11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7680325"/>
            <a:ext cx="39503350" cy="2172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100"/>
            </a:lvl1pPr>
          </a:lstStyle>
          <a:p>
            <a:fld id="{3C1B0FD4-4DC7-4D7F-9346-08FA44C3BC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2pPr>
      <a:lvl3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3pPr>
      <a:lvl4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4pPr>
      <a:lvl5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5pPr>
      <a:lvl6pPr marL="4572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6pPr>
      <a:lvl7pPr marL="9144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7pPr>
      <a:lvl8pPr marL="13716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8pPr>
      <a:lvl9pPr marL="18288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9pPr>
    </p:titleStyle>
    <p:bodyStyle>
      <a:lvl1pPr marL="1762125" indent="-176212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2700" indent="-147161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75338" indent="-117157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2400">
          <a:solidFill>
            <a:schemeClr val="tx1"/>
          </a:solidFill>
          <a:latin typeface="+mn-lt"/>
        </a:defRPr>
      </a:lvl3pPr>
      <a:lvl4pPr marL="8228013" indent="-117316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0300">
          <a:solidFill>
            <a:schemeClr val="tx1"/>
          </a:solidFill>
          <a:latin typeface="+mn-lt"/>
        </a:defRPr>
      </a:lvl4pPr>
      <a:lvl5pPr marL="10582275" indent="-1176338" algn="l" defTabSz="4703763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5pPr>
      <a:lvl6pPr marL="110394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6pPr>
      <a:lvl7pPr marL="114966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7pPr>
      <a:lvl8pPr marL="119538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8pPr>
      <a:lvl9pPr marL="124110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jp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image" Target="../media/image2.jpg"/><Relationship Id="rId10" Type="http://schemas.openxmlformats.org/officeDocument/2006/relationships/image" Target="../media/image7.jpg"/><Relationship Id="rId4" Type="http://schemas.microsoft.com/office/2007/relationships/hdphoto" Target="../media/hdphoto1.wdp"/><Relationship Id="rId9" Type="http://schemas.openxmlformats.org/officeDocument/2006/relationships/image" Target="../media/image6.jpeg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8956000" y="10029230"/>
            <a:ext cx="13626669" cy="2167008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570" y="11595154"/>
            <a:ext cx="6245746" cy="4263500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805" y="12646059"/>
            <a:ext cx="7251605" cy="7279496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34" name="Rectangle 33"/>
          <p:cNvSpPr/>
          <p:nvPr/>
        </p:nvSpPr>
        <p:spPr bwMode="auto">
          <a:xfrm>
            <a:off x="1181531" y="11135592"/>
            <a:ext cx="13626669" cy="205637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5438436" y="10754630"/>
            <a:ext cx="12806321" cy="209446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4" name="Rectangle 13"/>
          <p:cNvSpPr>
            <a:spLocks noGrp="1" noChangeArrowheads="1"/>
          </p:cNvSpPr>
          <p:nvPr>
            <p:ph type="title"/>
          </p:nvPr>
        </p:nvSpPr>
        <p:spPr>
          <a:xfrm>
            <a:off x="1565145" y="1298837"/>
            <a:ext cx="41436039" cy="5486400"/>
          </a:xfrm>
          <a:solidFill>
            <a:srgbClr val="008080"/>
          </a:solidFill>
          <a:ln w="60325" cap="flat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114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Lucida Bright" pitchFamily="18" charset="0"/>
              </a:rPr>
              <a:t>Earth’s Destructive Processes</a:t>
            </a:r>
            <a:r>
              <a:rPr lang="en-US" altLang="en-US" sz="60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Lucida Bright" pitchFamily="18" charset="0"/>
              </a:rPr>
              <a:t/>
            </a:r>
            <a:br>
              <a:rPr lang="en-US" altLang="en-US" sz="60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Lucida Bright" pitchFamily="18" charset="0"/>
              </a:rPr>
            </a:br>
            <a:r>
              <a:rPr lang="en-US" altLang="en-US" sz="72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Lucida Bright" pitchFamily="18" charset="0"/>
              </a:rPr>
              <a:t>Paul </a:t>
            </a:r>
            <a:r>
              <a:rPr lang="en-US" altLang="en-US" sz="7200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Lucida Bright" pitchFamily="18" charset="0"/>
              </a:rPr>
              <a:t>Schember</a:t>
            </a:r>
            <a:r>
              <a:rPr lang="en-US" altLang="en-US" sz="7200" i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Lucida Bright" pitchFamily="18" charset="0"/>
              </a:rPr>
              <a:t/>
            </a:r>
            <a:br>
              <a:rPr lang="en-US" altLang="en-US" sz="7200" i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Lucida Bright" pitchFamily="18" charset="0"/>
              </a:rPr>
            </a:br>
            <a:r>
              <a:rPr lang="en-US" altLang="en-US" sz="7200" i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Lucida Bright" pitchFamily="18" charset="0"/>
              </a:rPr>
              <a:t>Norwood Middle School, 8</a:t>
            </a:r>
            <a:r>
              <a:rPr lang="en-US" altLang="en-US" sz="7200" i="1" baseline="300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Lucida Bright" pitchFamily="18" charset="0"/>
              </a:rPr>
              <a:t>th</a:t>
            </a:r>
            <a:r>
              <a:rPr lang="en-US" altLang="en-US" sz="7200" i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Lucida Bright" pitchFamily="18" charset="0"/>
              </a:rPr>
              <a:t> grade Science</a:t>
            </a:r>
            <a:endParaRPr lang="en-US" altLang="en-US" sz="7200" dirty="0" smtClean="0">
              <a:ln w="31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Lucida Bright" pitchFamily="18" charset="0"/>
            </a:endParaRPr>
          </a:p>
        </p:txBody>
      </p:sp>
      <p:sp>
        <p:nvSpPr>
          <p:cNvPr id="3075" name="Rectangle 17"/>
          <p:cNvSpPr>
            <a:spLocks noChangeArrowheads="1"/>
          </p:cNvSpPr>
          <p:nvPr/>
        </p:nvSpPr>
        <p:spPr bwMode="auto">
          <a:xfrm>
            <a:off x="1146630" y="7500257"/>
            <a:ext cx="13661570" cy="3929743"/>
          </a:xfrm>
          <a:prstGeom prst="rect">
            <a:avLst/>
          </a:prstGeom>
          <a:solidFill>
            <a:srgbClr val="D1F0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 smtClean="0">
                <a:solidFill>
                  <a:srgbClr val="00808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Summer research: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 smtClean="0">
                <a:solidFill>
                  <a:srgbClr val="00808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Reclaiming phosphorus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>
                <a:solidFill>
                  <a:srgbClr val="00808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</a:t>
            </a:r>
            <a:r>
              <a:rPr lang="en-US" altLang="en-US" sz="6400" b="1" dirty="0" smtClean="0">
                <a:solidFill>
                  <a:srgbClr val="00808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rom wastewater</a:t>
            </a:r>
            <a:endParaRPr lang="en-US" altLang="en-US" sz="6400" b="1" dirty="0">
              <a:solidFill>
                <a:srgbClr val="00808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076" name="Rectangle 19"/>
          <p:cNvSpPr>
            <a:spLocks noChangeArrowheads="1"/>
          </p:cNvSpPr>
          <p:nvPr/>
        </p:nvSpPr>
        <p:spPr bwMode="auto">
          <a:xfrm>
            <a:off x="15438436" y="7478485"/>
            <a:ext cx="12806321" cy="3276145"/>
          </a:xfrm>
          <a:prstGeom prst="rect">
            <a:avLst/>
          </a:prstGeom>
          <a:solidFill>
            <a:srgbClr val="D1F0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6400" b="1" dirty="0" smtClean="0">
              <a:solidFill>
                <a:srgbClr val="008080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400" b="1" dirty="0" smtClean="0">
              <a:solidFill>
                <a:srgbClr val="008080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400" b="1" dirty="0" smtClean="0">
              <a:solidFill>
                <a:srgbClr val="008080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 smtClean="0">
                <a:solidFill>
                  <a:srgbClr val="00808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Teaching strategies: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 smtClean="0">
                <a:solidFill>
                  <a:srgbClr val="00808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CBL and EDP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6400" b="1" dirty="0">
              <a:solidFill>
                <a:srgbClr val="00808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6400" b="1" dirty="0" smtClean="0">
              <a:solidFill>
                <a:srgbClr val="00808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6400" b="1" dirty="0" smtClean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3077" name="Rectangle 20"/>
          <p:cNvSpPr>
            <a:spLocks noChangeArrowheads="1"/>
          </p:cNvSpPr>
          <p:nvPr/>
        </p:nvSpPr>
        <p:spPr bwMode="auto">
          <a:xfrm>
            <a:off x="28956000" y="7467600"/>
            <a:ext cx="13626669" cy="2561630"/>
          </a:xfrm>
          <a:prstGeom prst="rect">
            <a:avLst/>
          </a:prstGeom>
          <a:solidFill>
            <a:srgbClr val="D1F0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 smtClean="0">
                <a:solidFill>
                  <a:srgbClr val="00808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The Big Idea: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 smtClean="0">
                <a:solidFill>
                  <a:srgbClr val="00808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something to think about</a:t>
            </a:r>
          </a:p>
        </p:txBody>
      </p:sp>
      <p:sp>
        <p:nvSpPr>
          <p:cNvPr id="3078" name="Text Box 21"/>
          <p:cNvSpPr txBox="1">
            <a:spLocks noChangeArrowheads="1"/>
          </p:cNvSpPr>
          <p:nvPr/>
        </p:nvSpPr>
        <p:spPr bwMode="auto">
          <a:xfrm>
            <a:off x="730250" y="16681450"/>
            <a:ext cx="1329055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200"/>
          </a:p>
        </p:txBody>
      </p: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609600" y="16529050"/>
            <a:ext cx="1377632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200"/>
          </a:p>
        </p:txBody>
      </p:sp>
      <p:sp>
        <p:nvSpPr>
          <p:cNvPr id="3087" name="Rectangle 42"/>
          <p:cNvSpPr>
            <a:spLocks noChangeArrowheads="1"/>
          </p:cNvSpPr>
          <p:nvPr/>
        </p:nvSpPr>
        <p:spPr bwMode="auto">
          <a:xfrm>
            <a:off x="2209800" y="1314450"/>
            <a:ext cx="457200" cy="5486400"/>
          </a:xfrm>
          <a:prstGeom prst="rect">
            <a:avLst/>
          </a:prstGeom>
          <a:solidFill>
            <a:srgbClr val="66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800"/>
          </a:p>
        </p:txBody>
      </p:sp>
      <p:sp>
        <p:nvSpPr>
          <p:cNvPr id="3088" name="Rectangle 43"/>
          <p:cNvSpPr>
            <a:spLocks noChangeArrowheads="1"/>
          </p:cNvSpPr>
          <p:nvPr/>
        </p:nvSpPr>
        <p:spPr bwMode="auto">
          <a:xfrm>
            <a:off x="41224200" y="1304925"/>
            <a:ext cx="457200" cy="5486400"/>
          </a:xfrm>
          <a:prstGeom prst="rect">
            <a:avLst/>
          </a:prstGeom>
          <a:solidFill>
            <a:srgbClr val="66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800"/>
          </a:p>
        </p:txBody>
      </p:sp>
      <p:pic>
        <p:nvPicPr>
          <p:cNvPr id="3089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47950"/>
            <a:ext cx="4953000" cy="280035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28" y="17794784"/>
            <a:ext cx="7543800" cy="10058400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66" y="26004478"/>
            <a:ext cx="7258049" cy="5443537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7800" y="24480786"/>
            <a:ext cx="12838102" cy="6285746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14400" y="11934844"/>
            <a:ext cx="1344691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/>
              <a:t> </a:t>
            </a:r>
            <a:r>
              <a:rPr lang="en-US" sz="6000" b="1" dirty="0" smtClean="0"/>
              <a:t>   </a:t>
            </a:r>
            <a:r>
              <a:rPr lang="en-US" sz="4400" b="1" dirty="0" smtClean="0"/>
              <a:t>&gt; Collected wastewater samples</a:t>
            </a:r>
          </a:p>
          <a:p>
            <a:pPr>
              <a:lnSpc>
                <a:spcPct val="150000"/>
              </a:lnSpc>
            </a:pPr>
            <a:r>
              <a:rPr lang="en-US" sz="4400" b="1" dirty="0"/>
              <a:t> </a:t>
            </a:r>
            <a:r>
              <a:rPr lang="en-US" sz="4400" b="1" dirty="0" smtClean="0"/>
              <a:t>     &gt; Adsorbed phosphorus with MgCO</a:t>
            </a:r>
            <a:r>
              <a:rPr lang="en-US" sz="4400" b="1" baseline="-25000" dirty="0" smtClean="0"/>
              <a:t>3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/>
              <a:t>         pellets 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/>
              <a:t>      &gt; Measured &amp; analyzed results</a:t>
            </a:r>
          </a:p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b="1" dirty="0" smtClean="0"/>
              <a:t> &gt; Develop future uses for pellets?</a:t>
            </a:r>
            <a:endParaRPr lang="en-US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97710" y="28693589"/>
            <a:ext cx="41889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3600" b="1" dirty="0" smtClean="0"/>
              <a:t>Test results from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different stages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of the process</a:t>
            </a:r>
          </a:p>
        </p:txBody>
      </p:sp>
      <p:sp>
        <p:nvSpPr>
          <p:cNvPr id="10" name="TextBox 9"/>
          <p:cNvSpPr txBox="1"/>
          <p:nvPr/>
        </p:nvSpPr>
        <p:spPr>
          <a:xfrm flipV="1">
            <a:off x="29217711" y="12201070"/>
            <a:ext cx="136320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387800" y="10470387"/>
            <a:ext cx="1389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     </a:t>
            </a:r>
            <a:r>
              <a:rPr lang="en-US" sz="6000" b="1" dirty="0" smtClean="0"/>
              <a:t>How did THESE…</a:t>
            </a:r>
            <a:endParaRPr lang="en-US" sz="6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500414" y="21908846"/>
            <a:ext cx="1136478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6000" dirty="0" smtClean="0"/>
          </a:p>
          <a:p>
            <a:r>
              <a:rPr lang="en-US" sz="6000" b="1" dirty="0" smtClean="0"/>
              <a:t>                     …lead to THIS?</a:t>
            </a:r>
            <a:endParaRPr lang="en-US" sz="6000" b="1" dirty="0"/>
          </a:p>
        </p:txBody>
      </p:sp>
      <p:sp>
        <p:nvSpPr>
          <p:cNvPr id="5" name="Rectangle 4"/>
          <p:cNvSpPr/>
          <p:nvPr/>
        </p:nvSpPr>
        <p:spPr>
          <a:xfrm>
            <a:off x="29387800" y="30393245"/>
            <a:ext cx="56882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</a:t>
            </a:r>
            <a:r>
              <a:rPr lang="en-US" sz="1200" dirty="0" smtClean="0">
                <a:solidFill>
                  <a:schemeClr val="bg1"/>
                </a:solidFill>
              </a:rPr>
              <a:t>://abcnews.go.com/US/massive-red-tide-off-coast-florida/story?id=24963894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20029" y="11642696"/>
            <a:ext cx="27458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https://www.tfi.org/GlobalFertilizerDay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097918" y="11430000"/>
            <a:ext cx="1279128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      </a:t>
            </a:r>
            <a:r>
              <a:rPr lang="en-US" sz="6000" b="1" dirty="0" smtClean="0"/>
              <a:t>Challenge Based Learning :</a:t>
            </a:r>
          </a:p>
          <a:p>
            <a:endParaRPr lang="en-US" sz="6000" b="1" dirty="0" smtClean="0"/>
          </a:p>
          <a:p>
            <a:r>
              <a:rPr lang="en-US" sz="4400" dirty="0"/>
              <a:t> </a:t>
            </a:r>
            <a:r>
              <a:rPr lang="en-US" sz="4400" dirty="0" smtClean="0"/>
              <a:t>        </a:t>
            </a:r>
            <a:r>
              <a:rPr lang="en-US" sz="4400" b="1" dirty="0" smtClean="0"/>
              <a:t>&gt; Evaluate what you need to know</a:t>
            </a:r>
          </a:p>
          <a:p>
            <a:r>
              <a:rPr lang="en-US" sz="4400" b="1" dirty="0"/>
              <a:t> </a:t>
            </a:r>
            <a:r>
              <a:rPr lang="en-US" sz="4400" b="1" dirty="0" smtClean="0"/>
              <a:t>        &gt; Create the challenge</a:t>
            </a:r>
          </a:p>
          <a:p>
            <a:r>
              <a:rPr lang="en-US" sz="4400" b="1" dirty="0"/>
              <a:t> </a:t>
            </a:r>
            <a:r>
              <a:rPr lang="en-US" sz="4400" b="1" dirty="0" smtClean="0"/>
              <a:t>        &gt; Formulate a solution to the </a:t>
            </a:r>
          </a:p>
          <a:p>
            <a:r>
              <a:rPr lang="en-US" sz="4400" b="1" dirty="0" smtClean="0"/>
              <a:t>            challenge</a:t>
            </a:r>
          </a:p>
          <a:p>
            <a:r>
              <a:rPr lang="en-US" sz="4400" b="1" dirty="0" smtClean="0"/>
              <a:t>         &gt; Share your solution</a:t>
            </a:r>
          </a:p>
          <a:p>
            <a:endParaRPr lang="en-US" sz="6000" dirty="0"/>
          </a:p>
          <a:p>
            <a:r>
              <a:rPr lang="en-US" sz="6000" dirty="0" smtClean="0"/>
              <a:t>     </a:t>
            </a:r>
          </a:p>
          <a:p>
            <a:r>
              <a:rPr lang="en-US" sz="6000" b="1" dirty="0" smtClean="0"/>
              <a:t>      Engineering Design Process</a:t>
            </a:r>
            <a:r>
              <a:rPr lang="en-US" sz="6000" dirty="0" smtClean="0"/>
              <a:t>:</a:t>
            </a:r>
          </a:p>
          <a:p>
            <a:r>
              <a:rPr lang="en-US" sz="6000" dirty="0"/>
              <a:t> </a:t>
            </a:r>
            <a:r>
              <a:rPr lang="en-US" sz="6000" dirty="0" smtClean="0"/>
              <a:t>   </a:t>
            </a:r>
          </a:p>
          <a:p>
            <a:r>
              <a:rPr lang="en-US" sz="6000" dirty="0"/>
              <a:t> </a:t>
            </a:r>
            <a:r>
              <a:rPr lang="en-US" sz="6000" dirty="0" smtClean="0"/>
              <a:t>    </a:t>
            </a:r>
            <a:endParaRPr lang="en-US" sz="6000" dirty="0"/>
          </a:p>
        </p:txBody>
      </p:sp>
      <p:sp>
        <p:nvSpPr>
          <p:cNvPr id="17" name="TextBox 16"/>
          <p:cNvSpPr txBox="1"/>
          <p:nvPr/>
        </p:nvSpPr>
        <p:spPr>
          <a:xfrm>
            <a:off x="16719436" y="25412968"/>
            <a:ext cx="1261201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   </a:t>
            </a:r>
          </a:p>
          <a:p>
            <a:r>
              <a:rPr lang="en-US" sz="4400" b="1" dirty="0" smtClean="0"/>
              <a:t>    Each group of “junior engineers”</a:t>
            </a:r>
          </a:p>
          <a:p>
            <a:r>
              <a:rPr lang="en-US" sz="4400" b="1" dirty="0"/>
              <a:t> </a:t>
            </a:r>
            <a:r>
              <a:rPr lang="en-US" sz="4400" b="1" dirty="0" smtClean="0"/>
              <a:t> will follow the steps above as they</a:t>
            </a:r>
          </a:p>
          <a:p>
            <a:r>
              <a:rPr lang="en-US" sz="4400" b="1" dirty="0"/>
              <a:t> </a:t>
            </a:r>
            <a:r>
              <a:rPr lang="en-US" sz="4400" b="1" dirty="0" smtClean="0"/>
              <a:t> develop the best solution to the </a:t>
            </a:r>
          </a:p>
          <a:p>
            <a:r>
              <a:rPr lang="en-US" sz="4400" b="1" dirty="0"/>
              <a:t> </a:t>
            </a:r>
            <a:r>
              <a:rPr lang="en-US" sz="4400" b="1" dirty="0" smtClean="0"/>
              <a:t> challenge. 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392046" y="20965837"/>
            <a:ext cx="46302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Sewer water sample being collected from Metropolitan Sewer District in Cincinnati</a:t>
            </a:r>
            <a:endParaRPr lang="en-US" sz="3600" b="1" dirty="0"/>
          </a:p>
        </p:txBody>
      </p:sp>
      <p:pic>
        <p:nvPicPr>
          <p:cNvPr id="3090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00" y="29276764"/>
            <a:ext cx="2108200" cy="2120900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TextBox 4"/>
          <p:cNvSpPr txBox="1">
            <a:spLocks noChangeArrowheads="1"/>
          </p:cNvSpPr>
          <p:nvPr/>
        </p:nvSpPr>
        <p:spPr bwMode="auto">
          <a:xfrm>
            <a:off x="24206178" y="29403737"/>
            <a:ext cx="3886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/>
              <a:t>RET </a:t>
            </a:r>
            <a:r>
              <a:rPr lang="en-US" altLang="en-US" sz="2800" b="1" dirty="0"/>
              <a:t>is funded by the National Science Foundation, </a:t>
            </a:r>
            <a:r>
              <a:rPr lang="en-US" altLang="en-US" sz="2800" b="1" dirty="0" smtClean="0"/>
              <a:t>grant # EEC-1710826</a:t>
            </a:r>
            <a:endParaRPr lang="en-US" altLang="en-US" sz="2800" b="1" dirty="0"/>
          </a:p>
        </p:txBody>
      </p:sp>
      <p:sp>
        <p:nvSpPr>
          <p:cNvPr id="20" name="Rounded Rectangle 19"/>
          <p:cNvSpPr/>
          <p:nvPr/>
        </p:nvSpPr>
        <p:spPr bwMode="auto">
          <a:xfrm>
            <a:off x="16177862" y="11248954"/>
            <a:ext cx="10644538" cy="1508959"/>
          </a:xfrm>
          <a:prstGeom prst="roundRect">
            <a:avLst/>
          </a:prstGeom>
          <a:solidFill>
            <a:srgbClr val="B2B2B2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reflection stA="51000" endPos="65000" dist="50800" dir="5400000" sy="-100000" algn="bl" rotWithShape="0"/>
              </a:effectLst>
              <a:latin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16177862" y="18254663"/>
            <a:ext cx="11309699" cy="153005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8094" y="2647950"/>
            <a:ext cx="2946942" cy="306482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 flipH="1">
            <a:off x="29084188" y="16042546"/>
            <a:ext cx="637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Fertilizer being applied to crops</a:t>
            </a:r>
            <a:endParaRPr lang="en-US" sz="2800" b="1" dirty="0">
              <a:latin typeface="+mj-lt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14867497" y="-1099810"/>
            <a:ext cx="32325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Source: Mikael Guillou (</a:t>
            </a: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MAPAQ</a:t>
            </a: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)</a:t>
            </a: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733298" y="19259937"/>
            <a:ext cx="24384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Source: Mikael </a:t>
            </a:r>
            <a:r>
              <a:rPr lang="en-US" sz="1200" dirty="0" err="1" smtClean="0">
                <a:solidFill>
                  <a:schemeClr val="bg1"/>
                </a:solidFill>
              </a:rPr>
              <a:t>Guillou</a:t>
            </a:r>
            <a:r>
              <a:rPr lang="en-US" sz="1200" dirty="0" smtClean="0">
                <a:solidFill>
                  <a:schemeClr val="bg1"/>
                </a:solidFill>
              </a:rPr>
              <a:t> (MAPAQ)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677669" y="11739348"/>
            <a:ext cx="9469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                    </a:t>
            </a:r>
            <a:r>
              <a:rPr lang="en-US" sz="2800" b="1" dirty="0" smtClean="0"/>
              <a:t>       Soil being eroded</a:t>
            </a:r>
          </a:p>
          <a:p>
            <a:r>
              <a:rPr lang="en-US" sz="2800" b="1" dirty="0" smtClean="0"/>
              <a:t>                                from a farm field</a:t>
            </a:r>
            <a:endParaRPr lang="en-US" sz="2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9965188" y="30923178"/>
            <a:ext cx="11106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</a:t>
            </a:r>
            <a:r>
              <a:rPr lang="en-US" sz="2800" b="1" dirty="0" smtClean="0"/>
              <a:t>Red tide from an algae bloom at a Florida beach</a:t>
            </a:r>
            <a:endParaRPr lang="en-US" sz="28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385" y="20337291"/>
            <a:ext cx="8782628" cy="55664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9552" y="17168394"/>
            <a:ext cx="7356130" cy="4137823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29795132" y="21355196"/>
            <a:ext cx="7356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House foundation undercut by waves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9767890" y="20998899"/>
            <a:ext cx="2279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YouTube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16509</TotalTime>
  <Words>218</Words>
  <Application>Microsoft Office PowerPoint</Application>
  <PresentationFormat>Custom</PresentationFormat>
  <Paragraphs>54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Gisha</vt:lpstr>
      <vt:lpstr>Lucida Bright</vt:lpstr>
      <vt:lpstr>Default Design</vt:lpstr>
      <vt:lpstr>Earth’s Destructive Processes Paul Schember Norwood Middle School, 8th grade Science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CHEE-User</cp:lastModifiedBy>
  <cp:revision>103</cp:revision>
  <dcterms:created xsi:type="dcterms:W3CDTF">2004-07-26T21:45:23Z</dcterms:created>
  <dcterms:modified xsi:type="dcterms:W3CDTF">2018-07-25T17:04:39Z</dcterms:modified>
  <cp:category>science research poster</cp:category>
</cp:coreProperties>
</file>